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80" r:id="rId7"/>
    <p:sldId id="281" r:id="rId8"/>
    <p:sldId id="282" r:id="rId9"/>
    <p:sldId id="283" r:id="rId10"/>
    <p:sldId id="262" r:id="rId11"/>
    <p:sldId id="276" r:id="rId12"/>
    <p:sldId id="277" r:id="rId13"/>
    <p:sldId id="278" r:id="rId14"/>
    <p:sldId id="279" r:id="rId15"/>
    <p:sldId id="264" r:id="rId16"/>
    <p:sldId id="272" r:id="rId17"/>
    <p:sldId id="273" r:id="rId18"/>
    <p:sldId id="274" r:id="rId19"/>
    <p:sldId id="275" r:id="rId20"/>
    <p:sldId id="266" r:id="rId21"/>
    <p:sldId id="267" r:id="rId22"/>
    <p:sldId id="268" r:id="rId23"/>
    <p:sldId id="270" r:id="rId24"/>
    <p:sldId id="271" r:id="rId25"/>
    <p:sldId id="285" r:id="rId26"/>
    <p:sldId id="284" r:id="rId27"/>
    <p:sldId id="269" r:id="rId28"/>
  </p:sldIdLst>
  <p:sldSz cx="18288000" cy="10287000"/>
  <p:notesSz cx="6858000" cy="9144000"/>
  <p:embeddedFontLst>
    <p:embeddedFont>
      <p:font typeface="Cabin" panose="020B0600000101010101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000000"/>
          </p15:clr>
        </p15:guide>
        <p15:guide id="2" pos="839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BBE"/>
    <a:srgbClr val="3A3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orient="horz" pos="3240"/>
        <p:guide pos="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55d43cda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3555d43cda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24F49ADB-0D9F-5875-4FF1-FB613DDCD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476AC314-720E-B07F-8449-EBE45782E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DCC04382-643D-52F9-DB63-BE872F854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357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A2CD6065-CA5A-26D3-0FD3-179FFA32D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B550FD98-47A3-4206-6F46-ADEF4E5E2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29A4AB62-7FDE-6104-1F30-F362BDDAC4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351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769F3473-45CA-5A7F-4072-4D48B6E6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CEC71581-F5D9-33DE-AD93-8DDF781721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0543A91C-1165-D5B2-A199-CEB5B39D2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483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57566EFF-5050-5D50-B3BC-4EB3EBDFF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43064140-C9D1-BE5E-B915-58A05CF4C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31C0E3B-F326-B6FD-B86C-E6405E04EF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5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55d43cda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555d43cda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80D60DD7-990A-CA5E-447D-62F99E7FD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27A8B780-258F-9F65-9F3E-800A9A1C5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BCDF6B92-6BE3-ADDE-B117-2A740DF14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99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4EAF80C-F1BF-9345-6946-B1FC79B3E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D00732F2-C515-4C89-6805-32A0EFE26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A298FCF8-4AA8-574B-5C47-50535A9E7F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741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65FBE615-0301-8C81-AF6A-7846475A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0B0E16F0-0782-B39B-4988-757C3AAB38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0981E3CF-D2A5-458F-D890-8F7B508E0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1878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EFE8F380-59AE-3618-2437-DE2C9DFC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E7453CA1-6A19-A0FB-2DBD-41EC46297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4FC432C9-50EA-C026-585D-2C87D85ED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43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55d43cda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555d43cda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55d43cda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555d43cda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18E005F2-0A7A-D6A2-4570-2AF6E7CB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0876233E-2E62-843A-4C80-52E06A3EA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5A4F9B3-05E7-11CA-727B-2DDB4D4EBE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612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A6D4155-C168-9AD4-ED04-EADD563DB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F64C0650-1D33-55E8-30B9-E0C7A5295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F2EA8F0E-C7E1-18FB-59B8-7D8362563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985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5BA96462-5F49-E85A-A6F3-F910BF28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55d43cda1_0_55:notes">
            <a:extLst>
              <a:ext uri="{FF2B5EF4-FFF2-40B4-BE49-F238E27FC236}">
                <a16:creationId xmlns:a16="http://schemas.microsoft.com/office/drawing/2014/main" id="{75998AAA-9DB6-611B-F79B-1831F6D5C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555d43cda1_0_55:notes">
            <a:extLst>
              <a:ext uri="{FF2B5EF4-FFF2-40B4-BE49-F238E27FC236}">
                <a16:creationId xmlns:a16="http://schemas.microsoft.com/office/drawing/2014/main" id="{6B9E09B6-DB55-1576-B2D0-0BE634998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5770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32571B09-5FF0-CA5A-AC4E-B8B004E15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592326DC-255E-2B5C-6B21-5F0A3BF3D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934AD6D-E851-3711-7744-B535FF7C0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39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C8C74F76-FFE5-DE66-79A5-386210F7E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27765324-6EF9-E85A-EB21-474D4A79A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5FFCB908-1D2C-AE89-9FD7-A9CC4859DA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427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B9A803B-4186-D6A4-20C3-6FC44B0A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AD75AF76-7A2B-47FE-A65E-232A48C60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246695E6-6236-6C0E-28D5-FE318C028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41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47D3233-75DF-7BC9-29C1-9AFB4268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EA0CD924-55C2-D18F-F4EE-E60162121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948AABBF-5CF4-7872-7007-690241D8BB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105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3F24E056-E7BD-FF98-7F2C-158B4967B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1045CD77-31E5-FA45-9EA5-94C7DC878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EF3674D0-68C7-2EEA-2F68-DB3A715A1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67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9886950" y="97663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2553950" y="97663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6002000" y="97663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F">
  <p:cSld name="TITLE_AND_BODY_2_1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name="adj" fmla="val 612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>
            <a:spLocks noGrp="1"/>
          </p:cNvSpPr>
          <p:nvPr>
            <p:ph type="pic" idx="2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1028700" y="6829553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4"/>
          <p:cNvSpPr txBox="1"/>
          <p:nvPr/>
        </p:nvSpPr>
        <p:spPr>
          <a:xfrm>
            <a:off x="1637905" y="1601200"/>
            <a:ext cx="156975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유휴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마일리지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포인트를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이용한</a:t>
            </a:r>
            <a:b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</a:b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스포츠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모의배팅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사이트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endParaRPr sz="7000" dirty="0">
              <a:latin typeface="+mj-ea"/>
              <a:ea typeface="+mj-ea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637905" y="4186523"/>
            <a:ext cx="10451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25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Terraform으로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자동화된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인프라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구축</a:t>
            </a:r>
            <a:endParaRPr sz="2000" dirty="0">
              <a:solidFill>
                <a:srgbClr val="475570"/>
              </a:solidFill>
              <a:latin typeface="+mj-ea"/>
              <a:ea typeface="+mj-ea"/>
            </a:endParaRPr>
          </a:p>
        </p:txBody>
      </p:sp>
      <p:grpSp>
        <p:nvGrpSpPr>
          <p:cNvPr id="92" name="Google Shape;92;p14"/>
          <p:cNvGrpSpPr/>
          <p:nvPr/>
        </p:nvGrpSpPr>
        <p:grpSpPr>
          <a:xfrm>
            <a:off x="2563879" y="7773200"/>
            <a:ext cx="14081180" cy="817133"/>
            <a:chOff x="6" y="-38100"/>
            <a:chExt cx="20110225" cy="1089511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6" y="-38100"/>
              <a:ext cx="707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Github</a:t>
              </a:r>
              <a:endParaRPr/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32" y="538411"/>
              <a:ext cx="20110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dirty="0">
                  <a:solidFill>
                    <a:srgbClr val="475570"/>
                  </a:solidFill>
                </a:rPr>
                <a:t>https://github.com/NoJamBean/Revolution</a:t>
              </a:r>
              <a:endParaRPr dirty="0"/>
            </a:p>
          </p:txBody>
        </p:sp>
      </p:grpSp>
      <p:pic>
        <p:nvPicPr>
          <p:cNvPr id="95" name="Google Shape;95;p14" descr="a silhouette of a cat with a tail in a black circle(Tenor 제공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75" y="7773200"/>
            <a:ext cx="817125" cy="8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4CED5A-A6D2-C3E1-778B-007B0336B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/>
        </p:nvSpPr>
        <p:spPr>
          <a:xfrm>
            <a:off x="9976151" y="1301900"/>
            <a:ext cx="6535800" cy="1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Application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BBE498-5810-26E6-6EBB-A9D9C88D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2850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페이지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기능 구현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0CA764-192F-D4C5-88DB-E84B7704B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F9718E8A-DE83-1037-4878-574F50CC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EB45BDF2-7D48-3C19-AF46-4703B5B53768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22474A9B-5B0F-3218-8CB0-B5DC1DABE746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55B8209B-0264-3687-4C88-BD972AD7D28A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D390F7AB-4C76-C488-7751-A3218BFCF8A0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2F464D-08A1-D277-DA93-90775BF4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49" y="2031150"/>
            <a:ext cx="16053774" cy="76771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785E30-0951-F758-9B08-A0E9D142C6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6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144BFD6D-4964-4578-2B22-4857E4493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ED2108F4-67E5-F0D8-E943-7B79CF6FC1E5}"/>
              </a:ext>
            </a:extLst>
          </p:cNvPr>
          <p:cNvSpPr txBox="1"/>
          <p:nvPr/>
        </p:nvSpPr>
        <p:spPr>
          <a:xfrm>
            <a:off x="1620495" y="8315563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페이지 구성은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A782138E-3432-C8F8-2015-DBF49B429A8B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5EA80A01-8D9E-971A-79A6-CD4630FB8E76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페이지 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616EC03-E0CC-C903-1F68-09ED01836BB8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3BCED282-606C-E6B7-D0ED-11DA20273CC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D9A0AC-9162-A96B-FD16-63193EA690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33C013E-6F7B-68EA-0B3B-86CF9071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8"/>
            <a:ext cx="2945962" cy="294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38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4F1901FF-1F5F-00CD-968E-62EBF1380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8FE9D14-0AA6-20B7-FAB9-41240C2E1BFC}"/>
              </a:ext>
            </a:extLst>
          </p:cNvPr>
          <p:cNvSpPr txBox="1"/>
          <p:nvPr/>
        </p:nvSpPr>
        <p:spPr>
          <a:xfrm>
            <a:off x="1619250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기능 구현은 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3D27E12B-7C85-9CB0-F32A-5226893DE68D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152F8DEE-38EE-1C7B-E2A6-F9679094C39C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기능 구현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A58A3BB4-EA04-1570-A9DE-85B610E867B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CE274C46-94E1-1BDB-08E8-2D8B3B551D4D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A005A6-D714-8E57-3760-502E4CC33B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5D6F359-F594-027B-7A9C-99D0782D5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7" y="2197538"/>
            <a:ext cx="2945962" cy="294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491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4BB185CF-8992-3E2A-2D00-532C1FCAA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27784D6-9D7D-A333-1B2F-0492F8E3DBB6}"/>
              </a:ext>
            </a:extLst>
          </p:cNvPr>
          <p:cNvSpPr txBox="1"/>
          <p:nvPr/>
        </p:nvSpPr>
        <p:spPr>
          <a:xfrm>
            <a:off x="1635921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Application</a:t>
            </a:r>
            <a:r>
              <a:rPr lang="ko-KR" altLang="en-US" b="1" dirty="0">
                <a:solidFill>
                  <a:srgbClr val="475570"/>
                </a:solidFill>
              </a:rPr>
              <a:t>은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A540C1FB-54EF-70E2-E43B-B304CE918246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58351ADD-0D1E-2BE6-BDB0-8F4F21C8687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71352112-F142-B14E-8A0C-9DD8B001E69C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2D3B567A-1506-4213-660B-C2D3425406BB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920808-8C41-A6C0-F5BC-62755DE47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7F9C1FD-A867-7F83-2644-5CC0E90C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7" y="2197536"/>
            <a:ext cx="2945963" cy="29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72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343015-11D2-E5BB-F118-7C7B76339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793709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API Server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RDS Service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7B2C45-D304-675F-46C0-6358F48C4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4F4E5C7F-DC5B-BC4C-4B28-C5302EC5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CA8F51CA-9A0F-80EC-36A6-DD06BB565F87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F0CAE00F-3DDE-4A2C-909F-4533551D39A7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841775A0-3FEB-695F-C365-74218A82957E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5C9DD32F-0E79-E082-EFF3-933DA879D3E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64F5BF0-D2F5-5B7D-BFFE-137666D3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51" y="678189"/>
            <a:ext cx="12470750" cy="903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ED84A9-A8FF-5197-D903-4A7BB4CE18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19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53D75022-4983-A138-1872-8EFF4AB8D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EBB4C1E-1102-A791-5ABC-5E656272B40B}"/>
              </a:ext>
            </a:extLst>
          </p:cNvPr>
          <p:cNvSpPr txBox="1"/>
          <p:nvPr/>
        </p:nvSpPr>
        <p:spPr>
          <a:xfrm>
            <a:off x="1620495" y="8315563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solidFill>
                  <a:srgbClr val="475570"/>
                </a:solidFill>
              </a:rPr>
              <a:t>API Server</a:t>
            </a:r>
            <a:r>
              <a:rPr lang="ko-KR" altLang="en-US" b="1" dirty="0">
                <a:solidFill>
                  <a:srgbClr val="475570"/>
                </a:solidFill>
              </a:rPr>
              <a:t>는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64506D7C-FD8C-CE43-ABC2-80414670E54F}"/>
              </a:ext>
            </a:extLst>
          </p:cNvPr>
          <p:cNvSpPr txBox="1"/>
          <p:nvPr/>
        </p:nvSpPr>
        <p:spPr>
          <a:xfrm>
            <a:off x="1259999" y="756000"/>
            <a:ext cx="682892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000" b="1" dirty="0">
                <a:solidFill>
                  <a:srgbClr val="475570"/>
                </a:solidFill>
              </a:rPr>
              <a:t>API Server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1DC8CCC-0720-1151-D18E-B8B0AAF0DF58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F49026E-D3CB-12E1-A81E-52E28F03874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890AAA-7992-6367-EBEB-4E002B612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697CD33-D0A1-732F-D580-E7017E26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3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F327305A-8A4B-9EA7-766C-89905E3B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F87EA1D-F007-50C4-4943-272800C1A95F}"/>
              </a:ext>
            </a:extLst>
          </p:cNvPr>
          <p:cNvSpPr txBox="1"/>
          <p:nvPr/>
        </p:nvSpPr>
        <p:spPr>
          <a:xfrm>
            <a:off x="1619250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RDS Service</a:t>
            </a:r>
            <a:r>
              <a:rPr lang="ko-KR" altLang="en-US" b="1" dirty="0">
                <a:solidFill>
                  <a:srgbClr val="475570"/>
                </a:solidFill>
              </a:rPr>
              <a:t>는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A6F819A2-019D-BE44-3BE1-B78CD05A0B07}"/>
              </a:ext>
            </a:extLst>
          </p:cNvPr>
          <p:cNvSpPr txBox="1"/>
          <p:nvPr/>
        </p:nvSpPr>
        <p:spPr>
          <a:xfrm>
            <a:off x="1260000" y="756000"/>
            <a:ext cx="733536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75570"/>
                </a:solidFill>
              </a:rPr>
              <a:t>RDS Service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9060946F-C59F-1735-6C12-A9F7DE18A36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6769162C-3242-847F-FBEC-7A7347E612E2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A39A55-D53F-6365-0A64-31D45B6A0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521D875-E701-3C6D-07D1-DE1A2947E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677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AC2BD23D-3097-DEC6-2BDB-49AAE739F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D2FD5C2C-9287-374B-4A98-C57C264232F6}"/>
              </a:ext>
            </a:extLst>
          </p:cNvPr>
          <p:cNvSpPr txBox="1"/>
          <p:nvPr/>
        </p:nvSpPr>
        <p:spPr>
          <a:xfrm>
            <a:off x="1635921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Backend </a:t>
            </a:r>
            <a:r>
              <a:rPr lang="ko-KR" altLang="en-US" b="1" dirty="0">
                <a:solidFill>
                  <a:srgbClr val="475570"/>
                </a:solidFill>
              </a:rPr>
              <a:t>서비스는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DAD000CE-D747-5AB7-DC32-AD12539578A6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1BAC048C-83CD-0833-3FCC-D50E9F161CF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34D033D1-4A2E-2A42-2AFA-4C8A3262A49A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13FFF219-C386-E40B-4E9E-7C5A1B577DED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FB21A5-FE34-C0F3-7D31-2CFB60DDA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DBAF2F-2329-0ABF-AA24-A8140116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4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88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F75239C-7BDE-9759-7E31-E99EAB6AC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753904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Font typeface="Arial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Cloud Architecture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Application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Backend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Log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103" name="Google Shape;103;p15"/>
          <p:cNvSpPr txBox="1"/>
          <p:nvPr/>
        </p:nvSpPr>
        <p:spPr>
          <a:xfrm>
            <a:off x="11024795" y="1301892"/>
            <a:ext cx="5487000" cy="2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443" b="1" i="0" u="none" strike="noStrike" cap="none" dirty="0">
                <a:solidFill>
                  <a:srgbClr val="FCFDF8"/>
                </a:solidFill>
                <a:latin typeface="+mj-ea"/>
                <a:ea typeface="+mj-ea"/>
                <a:cs typeface="Cabin"/>
                <a:sym typeface="Cabin"/>
              </a:rPr>
              <a:t>목차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6DA38E-9CF7-7246-1162-6D1A3AB53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Log </a:t>
            </a:r>
            <a:b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Service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544B105-20FF-B10B-3446-984447127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361293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en-US" altLang="ko-KR" sz="3000" b="1" dirty="0" err="1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Opensearch</a:t>
                      </a: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</a:t>
                      </a:r>
                      <a:r>
                        <a:rPr lang="en-US" altLang="ko-KR" sz="3000" b="1" dirty="0" err="1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Geopoint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97521A-A1CA-EAD8-13F6-92D70FD52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625" y="2353073"/>
            <a:ext cx="14380916" cy="7355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4DFB42ED-AE3C-F9C0-61E3-D4FDA4D03F22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1C7C7-7855-3590-323E-BEEE209B2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/>
        </p:nvSpPr>
        <p:spPr>
          <a:xfrm>
            <a:off x="1620495" y="8315563"/>
            <a:ext cx="11972100" cy="172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solidFill>
                  <a:srgbClr val="475570"/>
                </a:solidFill>
              </a:rPr>
              <a:t>AWS </a:t>
            </a:r>
            <a:r>
              <a:rPr lang="en-US" b="1" dirty="0" err="1">
                <a:solidFill>
                  <a:srgbClr val="475570"/>
                </a:solidFill>
              </a:rPr>
              <a:t>OpenSearch를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활용하여</a:t>
            </a:r>
            <a:r>
              <a:rPr lang="en-US" b="1" dirty="0">
                <a:solidFill>
                  <a:srgbClr val="475570"/>
                </a:solidFill>
              </a:rPr>
              <a:t> AWS </a:t>
            </a:r>
            <a:r>
              <a:rPr lang="en-US" b="1" dirty="0" err="1">
                <a:solidFill>
                  <a:srgbClr val="475570"/>
                </a:solidFill>
              </a:rPr>
              <a:t>환경의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중앙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집중식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모니터링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플랫폼을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구현합니다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br>
              <a:rPr lang="en-US" b="1" dirty="0">
                <a:solidFill>
                  <a:srgbClr val="475570"/>
                </a:solidFill>
              </a:rPr>
            </a:br>
            <a:r>
              <a:rPr lang="en-US" b="1" dirty="0" err="1">
                <a:solidFill>
                  <a:srgbClr val="475570"/>
                </a:solidFill>
              </a:rPr>
              <a:t>파편화된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운영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데이터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문제를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해결하기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위해</a:t>
            </a:r>
            <a:r>
              <a:rPr lang="en-US" b="1" dirty="0">
                <a:solidFill>
                  <a:srgbClr val="475570"/>
                </a:solidFill>
              </a:rPr>
              <a:t> 웹 </a:t>
            </a:r>
            <a:r>
              <a:rPr lang="en-US" b="1" dirty="0" err="1">
                <a:solidFill>
                  <a:srgbClr val="475570"/>
                </a:solidFill>
              </a:rPr>
              <a:t>애플리케이션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접근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로그</a:t>
            </a:r>
            <a:r>
              <a:rPr lang="en-US" b="1" dirty="0">
                <a:solidFill>
                  <a:srgbClr val="475570"/>
                </a:solidFill>
              </a:rPr>
              <a:t>, AWS CloudTrail </a:t>
            </a:r>
            <a:r>
              <a:rPr lang="en-US" b="1" dirty="0" err="1">
                <a:solidFill>
                  <a:srgbClr val="475570"/>
                </a:solidFill>
              </a:rPr>
              <a:t>로그</a:t>
            </a:r>
            <a:r>
              <a:rPr lang="en-US" b="1" dirty="0">
                <a:solidFill>
                  <a:srgbClr val="475570"/>
                </a:solidFill>
              </a:rPr>
              <a:t>(API </a:t>
            </a:r>
            <a:r>
              <a:rPr lang="en-US" b="1" dirty="0" err="1">
                <a:solidFill>
                  <a:srgbClr val="475570"/>
                </a:solidFill>
              </a:rPr>
              <a:t>활동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감사</a:t>
            </a:r>
            <a:r>
              <a:rPr lang="en-US" b="1" dirty="0">
                <a:solidFill>
                  <a:srgbClr val="475570"/>
                </a:solidFill>
              </a:rPr>
              <a:t>), EC2 및 RDS </a:t>
            </a:r>
            <a:r>
              <a:rPr lang="en-US" b="1" dirty="0" err="1">
                <a:solidFill>
                  <a:srgbClr val="475570"/>
                </a:solidFill>
              </a:rPr>
              <a:t>인스턴스의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주요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성능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메트릭을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통합합니다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r>
              <a:rPr lang="en-US" b="1" dirty="0" err="1">
                <a:solidFill>
                  <a:srgbClr val="475570"/>
                </a:solidFill>
              </a:rPr>
              <a:t>이러한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다양한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데이터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소스를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단일</a:t>
            </a:r>
            <a:r>
              <a:rPr lang="en-US" b="1" dirty="0">
                <a:solidFill>
                  <a:srgbClr val="475570"/>
                </a:solidFill>
              </a:rPr>
              <a:t> OpenSearch </a:t>
            </a:r>
            <a:r>
              <a:rPr lang="en-US" b="1" dirty="0" err="1">
                <a:solidFill>
                  <a:srgbClr val="475570"/>
                </a:solidFill>
              </a:rPr>
              <a:t>클러스터로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통합함으로써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통합된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검색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분석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시각화를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제공합니다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br>
              <a:rPr lang="en-US" b="1" dirty="0">
                <a:solidFill>
                  <a:srgbClr val="475570"/>
                </a:solidFill>
              </a:rPr>
            </a:br>
            <a:r>
              <a:rPr lang="en-US" b="1" dirty="0" err="1">
                <a:solidFill>
                  <a:srgbClr val="475570"/>
                </a:solidFill>
              </a:rPr>
              <a:t>운영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가시성을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크게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향상시키고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문제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해결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속도를</a:t>
            </a:r>
            <a:r>
              <a:rPr lang="en-US" b="1" dirty="0">
                <a:solidFill>
                  <a:srgbClr val="475570"/>
                </a:solidFill>
              </a:rPr>
              <a:t> 높</a:t>
            </a:r>
            <a:r>
              <a:rPr lang="ko-KR" altLang="en-US" b="1" dirty="0">
                <a:solidFill>
                  <a:srgbClr val="475570"/>
                </a:solidFill>
              </a:rPr>
              <a:t>일 수 있고 </a:t>
            </a:r>
            <a:r>
              <a:rPr lang="en-US" b="1" dirty="0">
                <a:solidFill>
                  <a:srgbClr val="475570"/>
                </a:solidFill>
              </a:rPr>
              <a:t>AWS </a:t>
            </a:r>
            <a:r>
              <a:rPr lang="en-US" b="1" dirty="0" err="1">
                <a:solidFill>
                  <a:srgbClr val="475570"/>
                </a:solidFill>
              </a:rPr>
              <a:t>인프라의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상태</a:t>
            </a:r>
            <a:r>
              <a:rPr lang="en-US" b="1" dirty="0">
                <a:solidFill>
                  <a:srgbClr val="475570"/>
                </a:solidFill>
              </a:rPr>
              <a:t> 및 </a:t>
            </a:r>
            <a:r>
              <a:rPr lang="en-US" b="1" dirty="0" err="1">
                <a:solidFill>
                  <a:srgbClr val="475570"/>
                </a:solidFill>
              </a:rPr>
              <a:t>사용량에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대한</a:t>
            </a:r>
            <a:r>
              <a:rPr lang="en-US" b="1" dirty="0">
                <a:solidFill>
                  <a:srgbClr val="475570"/>
                </a:solidFill>
              </a:rPr>
              <a:t> Insight</a:t>
            </a:r>
            <a:r>
              <a:rPr lang="ko-KR" altLang="en-US" b="1" dirty="0">
                <a:solidFill>
                  <a:srgbClr val="475570"/>
                </a:solidFill>
              </a:rPr>
              <a:t>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제공합니다</a:t>
            </a:r>
            <a:r>
              <a:rPr lang="en-US" b="1" dirty="0">
                <a:solidFill>
                  <a:srgbClr val="475570"/>
                </a:solidFill>
              </a:rPr>
              <a:t>.</a:t>
            </a:r>
            <a:endParaRPr b="1" dirty="0">
              <a:solidFill>
                <a:srgbClr val="475570"/>
              </a:solidFill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1260000" y="756000"/>
            <a:ext cx="423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475570"/>
                </a:solidFill>
              </a:rPr>
              <a:t>Opensearch</a:t>
            </a:r>
            <a:endParaRPr dirty="0"/>
          </a:p>
        </p:txBody>
      </p:sp>
      <p:sp>
        <p:nvSpPr>
          <p:cNvPr id="248" name="Google Shape;248;p26"/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BE8182E4-88CD-0BE5-1F51-ED7271997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3F6DCC3-72C5-8A79-6A21-439818EA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57" y="2190642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1986D8-C596-C5A3-A535-9C03E4EF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6929" y="440889"/>
            <a:ext cx="5948196" cy="77657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9FFECF2-54C5-09B2-CC84-A5D8375A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374" y="2190642"/>
            <a:ext cx="5948196" cy="41385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24A4866F-5480-F4A3-36D6-C389B4B68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AD0CD916-3762-86D1-6F35-2813FE6F7CC0}"/>
              </a:ext>
            </a:extLst>
          </p:cNvPr>
          <p:cNvSpPr txBox="1"/>
          <p:nvPr/>
        </p:nvSpPr>
        <p:spPr>
          <a:xfrm>
            <a:off x="1619250" y="8312150"/>
            <a:ext cx="11972100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본 프로젝트는 웹 애플리케이션 사용자의 지리적 위치 정보를 활용하여 보안 및 운영 가시성을 향상시키기 위해 </a:t>
            </a:r>
            <a:r>
              <a:rPr lang="en-US" altLang="ko-KR" b="1" dirty="0">
                <a:solidFill>
                  <a:srgbClr val="475570"/>
                </a:solidFill>
              </a:rPr>
              <a:t>AWS OpenSearch </a:t>
            </a:r>
            <a:r>
              <a:rPr lang="ko-KR" altLang="en-US" b="1" dirty="0">
                <a:solidFill>
                  <a:srgbClr val="475570"/>
                </a:solidFill>
              </a:rPr>
              <a:t>내에서 </a:t>
            </a:r>
            <a:r>
              <a:rPr lang="en-US" altLang="ko-KR" b="1" dirty="0" err="1">
                <a:solidFill>
                  <a:srgbClr val="475570"/>
                </a:solidFill>
              </a:rPr>
              <a:t>Geopoint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데이터 분석을 구현했습니다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수집된 웹 애플리케이션 접근 로그에 포함된 </a:t>
            </a:r>
            <a:r>
              <a:rPr lang="en-US" altLang="ko-KR" b="1" dirty="0">
                <a:solidFill>
                  <a:srgbClr val="475570"/>
                </a:solidFill>
              </a:rPr>
              <a:t>IP </a:t>
            </a:r>
            <a:r>
              <a:rPr lang="ko-KR" altLang="en-US" b="1" dirty="0">
                <a:solidFill>
                  <a:srgbClr val="475570"/>
                </a:solidFill>
              </a:rPr>
              <a:t>주소를 기반으로 지리적 위치 정보를 연계하여 </a:t>
            </a:r>
            <a:r>
              <a:rPr lang="en-US" altLang="ko-KR" b="1" dirty="0">
                <a:solidFill>
                  <a:srgbClr val="475570"/>
                </a:solidFill>
              </a:rPr>
              <a:t>OpenSearch</a:t>
            </a:r>
            <a:r>
              <a:rPr lang="ko-KR" altLang="en-US" b="1" dirty="0">
                <a:solidFill>
                  <a:srgbClr val="475570"/>
                </a:solidFill>
              </a:rPr>
              <a:t>에 </a:t>
            </a:r>
            <a:r>
              <a:rPr lang="en-US" altLang="ko-KR" b="1" dirty="0" err="1">
                <a:solidFill>
                  <a:srgbClr val="475570"/>
                </a:solidFill>
              </a:rPr>
              <a:t>geo_point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필드로 저장하고 인덱싱합니다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특정 지역에서의 접근 패턴 분석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비정상적인 위치에서의 로그인 시도 감지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지역별 트래픽 분포 시각화 등 다양한 위치 기반 분석이 가능해집니다</a:t>
            </a:r>
            <a:r>
              <a:rPr lang="en-US" altLang="ko-KR" b="1" dirty="0">
                <a:solidFill>
                  <a:srgbClr val="475570"/>
                </a:solidFill>
              </a:rPr>
              <a:t>. OpenSearch Dashboards</a:t>
            </a:r>
            <a:r>
              <a:rPr lang="ko-KR" altLang="en-US" b="1" dirty="0">
                <a:solidFill>
                  <a:srgbClr val="475570"/>
                </a:solidFill>
              </a:rPr>
              <a:t>의 지도 시각화 기능을 활용하여 직관적으로 사용자 접근 발생 지역을 파악하고 잠재적 보안 위협 또는 지역별 성능 문제를 신속하게 식별하는 데 기여합니다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00278E21-61E9-FC15-B25A-097B3D1C840D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27608172-356C-A979-4B8F-5828A82BCCED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475570"/>
                </a:solidFill>
              </a:rPr>
              <a:t>GeoPoint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B353116D-EE03-1975-427A-02507B64BFE8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A9A08166-38D1-8049-A288-8A7F7AC622B1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2C3279B-450E-B2D7-B3A6-30A433651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0EE1D25-5D73-AC04-68D8-694E79C7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0642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02788E-0F12-E8DA-A4F4-3C1379EE7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779" y="2190642"/>
            <a:ext cx="5962650" cy="5695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287069-1D58-8CAA-CE35-98A8AE24B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095" y="2190642"/>
            <a:ext cx="6328359" cy="39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6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5D4F1163-9754-5A68-7FC0-B3478844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42CD149E-4B32-DCC8-955C-9C929D08F6F3}"/>
              </a:ext>
            </a:extLst>
          </p:cNvPr>
          <p:cNvSpPr txBox="1"/>
          <p:nvPr/>
        </p:nvSpPr>
        <p:spPr>
          <a:xfrm>
            <a:off x="1635921" y="8312150"/>
            <a:ext cx="11972100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대규모 로그 및 </a:t>
            </a:r>
            <a:r>
              <a:rPr lang="ko-KR" altLang="en-US" b="1" dirty="0" err="1">
                <a:solidFill>
                  <a:srgbClr val="475570"/>
                </a:solidFill>
              </a:rPr>
              <a:t>메트릭</a:t>
            </a:r>
            <a:r>
              <a:rPr lang="ko-KR" altLang="en-US" b="1" dirty="0">
                <a:solidFill>
                  <a:srgbClr val="475570"/>
                </a:solidFill>
              </a:rPr>
              <a:t> 데이터에서 유의미한 통찰력을 추출하고 시스템 상태를 효율적으로 모니터링하기 위해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본 프로젝트는 </a:t>
            </a:r>
            <a:r>
              <a:rPr lang="en-US" altLang="ko-KR" b="1" dirty="0">
                <a:solidFill>
                  <a:srgbClr val="475570"/>
                </a:solidFill>
              </a:rPr>
              <a:t>AWS OpenSearch Dashboards</a:t>
            </a:r>
            <a:r>
              <a:rPr lang="ko-KR" altLang="en-US" b="1" dirty="0">
                <a:solidFill>
                  <a:srgbClr val="475570"/>
                </a:solidFill>
              </a:rPr>
              <a:t>를 활용한 맞춤형 대시보드 구축에 중점을 두었습니다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웹 애플리케이션 접근 로그</a:t>
            </a:r>
            <a:r>
              <a:rPr lang="en-US" altLang="ko-KR" b="1" dirty="0">
                <a:solidFill>
                  <a:srgbClr val="475570"/>
                </a:solidFill>
              </a:rPr>
              <a:t>, CloudTrail </a:t>
            </a:r>
            <a:r>
              <a:rPr lang="ko-KR" altLang="en-US" b="1" dirty="0">
                <a:solidFill>
                  <a:srgbClr val="475570"/>
                </a:solidFill>
              </a:rPr>
              <a:t>이벤트</a:t>
            </a:r>
            <a:r>
              <a:rPr lang="en-US" altLang="ko-KR" b="1" dirty="0">
                <a:solidFill>
                  <a:srgbClr val="475570"/>
                </a:solidFill>
              </a:rPr>
              <a:t>, EC2/RDS </a:t>
            </a:r>
            <a:r>
              <a:rPr lang="ko-KR" altLang="en-US" b="1" dirty="0" err="1">
                <a:solidFill>
                  <a:srgbClr val="475570"/>
                </a:solidFill>
              </a:rPr>
              <a:t>메트릭</a:t>
            </a:r>
            <a:r>
              <a:rPr lang="ko-KR" altLang="en-US" b="1" dirty="0">
                <a:solidFill>
                  <a:srgbClr val="475570"/>
                </a:solidFill>
              </a:rPr>
              <a:t> 등 </a:t>
            </a:r>
            <a:r>
              <a:rPr lang="en-US" altLang="ko-KR" b="1" dirty="0">
                <a:solidFill>
                  <a:srgbClr val="475570"/>
                </a:solidFill>
              </a:rPr>
              <a:t>OpenSearch</a:t>
            </a:r>
            <a:r>
              <a:rPr lang="ko-KR" altLang="en-US" b="1" dirty="0">
                <a:solidFill>
                  <a:srgbClr val="475570"/>
                </a:solidFill>
              </a:rPr>
              <a:t>에 수집된 다양한 데이터를 기반으로 운영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보안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성능 관리를 위한 여러 시각화 요소를 설계 및 구성했습니다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시스템 핵심 지표</a:t>
            </a:r>
            <a:r>
              <a:rPr lang="en-US" altLang="ko-KR" b="1" dirty="0">
                <a:solidFill>
                  <a:srgbClr val="475570"/>
                </a:solidFill>
              </a:rPr>
              <a:t>(KPI), </a:t>
            </a:r>
            <a:r>
              <a:rPr lang="ko-KR" altLang="en-US" b="1" dirty="0">
                <a:solidFill>
                  <a:srgbClr val="475570"/>
                </a:solidFill>
              </a:rPr>
              <a:t>보안 이벤트 현황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리소스 사용량 추이 등을 단일 화면에서 실시간으로 파악할 수 있게 되었습니다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강력한 대시보드는 데이터 기반 의사결정을 지원하고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문제를 사전에 감지하며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팀 간의 정보 공유를 촉진하여 전반적인 시스템 관리 효율성을 극대화합니다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32C1BC0C-5B42-9F43-0EB8-4B5DD1292D8A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D08F5E7D-1A22-CBD0-BC67-D30BCC3B3388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963B443-ABB7-6A0E-D5D6-6F8781D55984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39A41D1-5723-205B-A17F-E85943325D7F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B8D0F-2509-90B4-1ABA-640B224DB9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688989A2-F1D7-72BC-2079-606F7CD5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4" y="2196614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CEF792-F9ED-67F9-8616-3C2F9A6F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618" y="447900"/>
            <a:ext cx="6738150" cy="42772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E3B5CE-4BFE-F0B8-8C38-E125A53B0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954" y="1524354"/>
            <a:ext cx="8759169" cy="55325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30744D-8955-58BB-AA74-B9EEC704B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992" y="3102558"/>
            <a:ext cx="8625388" cy="49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79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99">
          <a:extLst>
            <a:ext uri="{FF2B5EF4-FFF2-40B4-BE49-F238E27FC236}">
              <a16:creationId xmlns:a16="http://schemas.microsoft.com/office/drawing/2014/main" id="{F594D44B-F917-9091-4BE4-715A6CD17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DFFF5A0A-1A55-339D-A542-DA37C878988F}"/>
              </a:ext>
            </a:extLst>
          </p:cNvPr>
          <p:cNvSpPr txBox="1"/>
          <p:nvPr/>
        </p:nvSpPr>
        <p:spPr>
          <a:xfrm>
            <a:off x="11024795" y="1301892"/>
            <a:ext cx="5487000" cy="2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443" b="1" i="0" u="none" strike="noStrike" cap="none" dirty="0">
                <a:solidFill>
                  <a:srgbClr val="FCFDF8"/>
                </a:solidFill>
                <a:latin typeface="+mj-ea"/>
                <a:ea typeface="+mj-ea"/>
                <a:cs typeface="Cabin"/>
                <a:sym typeface="Cabin"/>
              </a:rPr>
              <a:t>최종 결과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C8CB6D-6E3A-FBC2-875F-365D14C58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6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7B7639DC-CDD4-7AE2-8F2F-49B8892D2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A9C4D9A-F602-1D35-72BC-3F7F74848683}"/>
              </a:ext>
            </a:extLst>
          </p:cNvPr>
          <p:cNvSpPr txBox="1"/>
          <p:nvPr/>
        </p:nvSpPr>
        <p:spPr>
          <a:xfrm>
            <a:off x="1635921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-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7DB100B2-54C2-81FC-10E8-C25B8F385F74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40D26EA2-ABF6-EE4E-D693-CBD82E825575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최종 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56CDE5E8-24E4-F734-FED7-28D94B58274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42E3274-A131-B353-16AB-6CBD7882FEC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EF84BB-2CE2-29AB-8A69-93DFFB467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6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/>
        </p:nvSpPr>
        <p:spPr>
          <a:xfrm>
            <a:off x="1228404" y="1766256"/>
            <a:ext cx="13168500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75570"/>
                </a:solidFill>
                <a:latin typeface="+mj-ea"/>
                <a:ea typeface="+mj-ea"/>
              </a:rPr>
              <a:t>감사합니다</a:t>
            </a:r>
            <a:r>
              <a:rPr lang="en-US" altLang="ko-KR" sz="6999" b="1" dirty="0">
                <a:solidFill>
                  <a:srgbClr val="475570"/>
                </a:solidFill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AC5730F-00E4-E855-9CBE-A993CAFCC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37836"/>
              </p:ext>
            </p:extLst>
          </p:nvPr>
        </p:nvGraphicFramePr>
        <p:xfrm>
          <a:off x="1228404" y="5253826"/>
          <a:ext cx="15730612" cy="315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653">
                  <a:extLst>
                    <a:ext uri="{9D8B030D-6E8A-4147-A177-3AD203B41FA5}">
                      <a16:colId xmlns:a16="http://schemas.microsoft.com/office/drawing/2014/main" val="1458812320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2865694200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1749282352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2465425956"/>
                    </a:ext>
                  </a:extLst>
                </a:gridCol>
              </a:tblGrid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4297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정원빈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https://github.com/NoJamBean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010-9287-1157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gnfkqh@gmail.com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150913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329301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송현섭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https://github.com/Songhyunseop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010-9945-5352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gustjq99455352@gmail.com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38853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43860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김주관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https://github.com/kindread11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010-8001-9511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boris9605@gmail.com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4784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378436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이정규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https://github.com/timangs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010-3080-2937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jeongkyu1145@gmail.com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565724"/>
                  </a:ext>
                </a:extLst>
              </a:tr>
            </a:tbl>
          </a:graphicData>
        </a:graphic>
      </p:graphicFrame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9CD43117-BA3C-F91C-AC21-2B646A457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845737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1500" dirty="0">
                <a:latin typeface="+mj-ea"/>
                <a:ea typeface="+mj-ea"/>
              </a:rPr>
            </a:br>
            <a:r>
              <a:rPr lang="ko-KR" altLang="en-US" sz="1800" b="1" dirty="0">
                <a:latin typeface="+mj-ea"/>
                <a:ea typeface="+mj-ea"/>
              </a:rPr>
              <a:t>정원빈</a:t>
            </a:r>
            <a:r>
              <a:rPr lang="ko-KR" altLang="en-US" sz="1500" dirty="0">
                <a:latin typeface="+mj-ea"/>
                <a:ea typeface="+mj-ea"/>
              </a:rPr>
              <a:t> 조장</a:t>
            </a:r>
            <a:br>
              <a:rPr lang="en-US" altLang="ko-KR" sz="1500" dirty="0">
                <a:latin typeface="+mj-ea"/>
                <a:ea typeface="+mj-ea"/>
              </a:rPr>
            </a:br>
            <a:r>
              <a:rPr lang="en-US" altLang="ko-KR" sz="1500" dirty="0">
                <a:latin typeface="+mj-ea"/>
                <a:ea typeface="+mj-ea"/>
              </a:rPr>
              <a:t>Backend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DBMS (RDS Service) </a:t>
            </a:r>
            <a:r>
              <a:rPr lang="ko-KR" altLang="en-US" sz="1500" dirty="0">
                <a:latin typeface="+mj-ea"/>
                <a:ea typeface="+mj-ea"/>
              </a:rPr>
              <a:t>구성</a:t>
            </a:r>
            <a:endParaRPr lang="en-US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API Server 구</a:t>
            </a:r>
            <a:r>
              <a:rPr lang="ko-KR" altLang="en-US" sz="1500" dirty="0">
                <a:latin typeface="+mj-ea"/>
                <a:ea typeface="+mj-ea"/>
              </a:rPr>
              <a:t>성</a:t>
            </a:r>
            <a:endParaRPr sz="1500" dirty="0">
              <a:latin typeface="+mj-ea"/>
              <a:ea typeface="+mj-ea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191250" y="1254206"/>
            <a:ext cx="692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75570"/>
                </a:solidFill>
              </a:rPr>
              <a:t>팀원 소개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1267450" y="830263"/>
            <a:ext cx="255896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INTRODUCTION</a:t>
            </a:r>
            <a:endParaRPr dirty="0"/>
          </a:p>
        </p:txBody>
      </p:sp>
      <p:cxnSp>
        <p:nvCxnSpPr>
          <p:cNvPr id="114" name="Google Shape;114;p16"/>
          <p:cNvCxnSpPr/>
          <p:nvPr/>
        </p:nvCxnSpPr>
        <p:spPr>
          <a:xfrm>
            <a:off x="866882" y="2504321"/>
            <a:ext cx="1655423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7375" y="3091375"/>
            <a:ext cx="3465575" cy="470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876" y="3091375"/>
            <a:ext cx="3464124" cy="47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7000" y="3091375"/>
            <a:ext cx="3464124" cy="47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521140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ko-KR" altLang="en-US" sz="1800" b="1" dirty="0">
                <a:latin typeface="+mj-ea"/>
                <a:ea typeface="+mj-ea"/>
              </a:rPr>
              <a:t>송현섭</a:t>
            </a:r>
            <a:br>
              <a:rPr lang="en-US" altLang="ko-KR" sz="1500" dirty="0">
                <a:latin typeface="+mj-ea"/>
                <a:ea typeface="+mj-ea"/>
              </a:rPr>
            </a:br>
            <a:r>
              <a:rPr lang="en-US" altLang="ko-KR" sz="1500" dirty="0">
                <a:latin typeface="+mj-ea"/>
                <a:ea typeface="+mj-ea"/>
              </a:rPr>
              <a:t>Frontend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페이지 구성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기능 구현</a:t>
            </a:r>
            <a:endParaRPr lang="en-US" altLang="ko-KR" sz="1500" dirty="0">
              <a:latin typeface="+mj-ea"/>
              <a:ea typeface="+mj-ea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955665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en-US" sz="1800" b="1" dirty="0" err="1">
                <a:latin typeface="+mj-ea"/>
                <a:ea typeface="+mj-ea"/>
              </a:rPr>
              <a:t>김주관</a:t>
            </a:r>
            <a:br>
              <a:rPr lang="en-US" sz="1500" dirty="0">
                <a:latin typeface="+mj-ea"/>
                <a:ea typeface="+mj-ea"/>
              </a:rPr>
            </a:br>
            <a:r>
              <a:rPr lang="en-US" sz="1500" dirty="0">
                <a:latin typeface="+mj-ea"/>
                <a:ea typeface="+mj-ea"/>
              </a:rPr>
              <a:t>Cloud Architecture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AWS Cloud </a:t>
            </a:r>
            <a:r>
              <a:rPr lang="ko-KR" altLang="en-US" sz="1500" dirty="0">
                <a:latin typeface="+mj-ea"/>
                <a:ea typeface="+mj-ea"/>
              </a:rPr>
              <a:t>환경 구성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+mj-ea"/>
                <a:ea typeface="+mj-ea"/>
              </a:rPr>
              <a:t>Auzre</a:t>
            </a:r>
            <a:r>
              <a:rPr lang="en-US" altLang="ko-KR" sz="1500" dirty="0">
                <a:latin typeface="+mj-ea"/>
                <a:ea typeface="+mj-ea"/>
              </a:rPr>
              <a:t> Cloud </a:t>
            </a:r>
            <a:r>
              <a:rPr lang="ko-KR" altLang="en-US" sz="1500" dirty="0">
                <a:latin typeface="+mj-ea"/>
                <a:ea typeface="+mj-ea"/>
              </a:rPr>
              <a:t>환경 구성</a:t>
            </a:r>
          </a:p>
        </p:txBody>
      </p:sp>
      <p:sp>
        <p:nvSpPr>
          <p:cNvPr id="121" name="Google Shape;121;p16"/>
          <p:cNvSpPr txBox="1"/>
          <p:nvPr/>
        </p:nvSpPr>
        <p:spPr>
          <a:xfrm>
            <a:off x="1390190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en-US" sz="1800" b="1" dirty="0" err="1">
                <a:latin typeface="+mj-ea"/>
                <a:ea typeface="+mj-ea"/>
              </a:rPr>
              <a:t>이정규</a:t>
            </a:r>
            <a:br>
              <a:rPr lang="en-US" sz="1500" dirty="0">
                <a:latin typeface="+mj-ea"/>
                <a:ea typeface="+mj-ea"/>
              </a:rPr>
            </a:br>
            <a:r>
              <a:rPr lang="en-US" sz="1500" dirty="0">
                <a:latin typeface="+mj-ea"/>
                <a:ea typeface="+mj-ea"/>
              </a:rPr>
              <a:t>Log Service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+mj-ea"/>
                <a:ea typeface="+mj-ea"/>
              </a:rPr>
              <a:t>Opensearch</a:t>
            </a:r>
            <a:r>
              <a:rPr lang="en-US" altLang="ko-KR" sz="1500" dirty="0">
                <a:latin typeface="+mj-ea"/>
                <a:ea typeface="+mj-ea"/>
              </a:rPr>
              <a:t> </a:t>
            </a:r>
            <a:r>
              <a:rPr lang="ko-KR" altLang="en-US" sz="1500" dirty="0">
                <a:latin typeface="+mj-ea"/>
                <a:ea typeface="+mj-ea"/>
              </a:rPr>
              <a:t>서비스 구성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latin typeface="+mj-ea"/>
                <a:ea typeface="+mj-ea"/>
              </a:rPr>
              <a:t>Dashoboard</a:t>
            </a:r>
            <a:r>
              <a:rPr lang="en-US" sz="1500" dirty="0">
                <a:latin typeface="+mj-ea"/>
                <a:ea typeface="+mj-ea"/>
              </a:rPr>
              <a:t> </a:t>
            </a:r>
            <a:r>
              <a:rPr lang="ko-KR" altLang="en-US" sz="1500" dirty="0">
                <a:latin typeface="+mj-ea"/>
                <a:ea typeface="+mj-ea"/>
              </a:rPr>
              <a:t>구성</a:t>
            </a:r>
            <a:endParaRPr sz="1500" dirty="0">
              <a:latin typeface="+mj-ea"/>
              <a:ea typeface="+mj-ea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6413" y="2761712"/>
            <a:ext cx="1334575" cy="133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86538" y="2761712"/>
            <a:ext cx="1334576" cy="133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C1DFCE-3B30-0E9C-8050-35E8F6F4A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387" y="3182925"/>
            <a:ext cx="3463200" cy="4617600"/>
          </a:xfrm>
          <a:prstGeom prst="rect">
            <a:avLst/>
          </a:prstGeom>
        </p:spPr>
      </p:pic>
      <p:pic>
        <p:nvPicPr>
          <p:cNvPr id="125" name="Google Shape;12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812" y="2761712"/>
            <a:ext cx="1334576" cy="133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7774800" y="3622326"/>
            <a:ext cx="136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12BBE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ko-KR" altLang="en-US" sz="1600" dirty="0">
                <a:solidFill>
                  <a:srgbClr val="212BBE"/>
                </a:solidFill>
                <a:latin typeface="Calibri"/>
                <a:ea typeface="Calibri"/>
                <a:cs typeface="Calibri"/>
                <a:sym typeface="Calibri"/>
              </a:rPr>
              <a:t>진</a:t>
            </a:r>
            <a:r>
              <a:rPr lang="en-US" sz="1600" dirty="0">
                <a:solidFill>
                  <a:srgbClr val="212BBE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 dirty="0">
              <a:solidFill>
                <a:srgbClr val="212B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6B75AF-FB34-6B12-5FCF-4A99410D455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362" r="1864"/>
          <a:stretch/>
        </p:blipFill>
        <p:spPr>
          <a:xfrm>
            <a:off x="9556650" y="3091725"/>
            <a:ext cx="3471012" cy="4708800"/>
          </a:xfrm>
          <a:prstGeom prst="rect">
            <a:avLst/>
          </a:prstGeom>
        </p:spPr>
      </p:pic>
      <p:pic>
        <p:nvPicPr>
          <p:cNvPr id="123" name="Google Shape;12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88363" y="2761712"/>
            <a:ext cx="1334576" cy="133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3DA95B0-4CBE-33C5-C0FF-6AB85F3BA3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1191250" y="3372636"/>
            <a:ext cx="5007034" cy="5885664"/>
            <a:chOff x="0" y="-47625"/>
            <a:chExt cx="1318725" cy="1550134"/>
          </a:xfrm>
        </p:grpSpPr>
        <p:sp>
          <p:nvSpPr>
            <p:cNvPr id="132" name="Google Shape;132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6640483" y="3372636"/>
            <a:ext cx="5007034" cy="5885664"/>
            <a:chOff x="0" y="-47625"/>
            <a:chExt cx="1318725" cy="1550134"/>
          </a:xfrm>
        </p:grpSpPr>
        <p:sp>
          <p:nvSpPr>
            <p:cNvPr id="135" name="Google Shape;135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12085667" y="3372636"/>
            <a:ext cx="5007034" cy="5885664"/>
            <a:chOff x="0" y="-47625"/>
            <a:chExt cx="1318725" cy="1550134"/>
          </a:xfrm>
        </p:grpSpPr>
        <p:sp>
          <p:nvSpPr>
            <p:cNvPr id="138" name="Google Shape;138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2923242" y="4172004"/>
            <a:ext cx="1543050" cy="1543050"/>
            <a:chOff x="0" y="0"/>
            <a:chExt cx="812800" cy="812800"/>
          </a:xfrm>
        </p:grpSpPr>
        <p:sp>
          <p:nvSpPr>
            <p:cNvPr id="141" name="Google Shape;14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8372475" y="4172004"/>
            <a:ext cx="1543050" cy="1543050"/>
            <a:chOff x="0" y="0"/>
            <a:chExt cx="812800" cy="812800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7"/>
          <p:cNvSpPr/>
          <p:nvPr/>
        </p:nvSpPr>
        <p:spPr>
          <a:xfrm>
            <a:off x="8729867" y="4487453"/>
            <a:ext cx="790167" cy="816902"/>
          </a:xfrm>
          <a:custGeom>
            <a:avLst/>
            <a:gdLst/>
            <a:ahLst/>
            <a:cxnLst/>
            <a:rect l="l" t="t" r="r" b="b"/>
            <a:pathLst>
              <a:path w="790167" h="816902" extrusionOk="0">
                <a:moveTo>
                  <a:pt x="0" y="0"/>
                </a:moveTo>
                <a:lnTo>
                  <a:pt x="790166" y="0"/>
                </a:lnTo>
                <a:lnTo>
                  <a:pt x="790166" y="816902"/>
                </a:lnTo>
                <a:lnTo>
                  <a:pt x="0" y="816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7" name="Google Shape;147;p17"/>
          <p:cNvGrpSpPr/>
          <p:nvPr/>
        </p:nvGrpSpPr>
        <p:grpSpPr>
          <a:xfrm>
            <a:off x="13817659" y="4172004"/>
            <a:ext cx="1543050" cy="1543050"/>
            <a:chOff x="0" y="0"/>
            <a:chExt cx="812800" cy="812800"/>
          </a:xfrm>
        </p:grpSpPr>
        <p:sp>
          <p:nvSpPr>
            <p:cNvPr id="148" name="Google Shape;14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7"/>
          <p:cNvSpPr/>
          <p:nvPr/>
        </p:nvSpPr>
        <p:spPr>
          <a:xfrm>
            <a:off x="14151114" y="4599898"/>
            <a:ext cx="876140" cy="686575"/>
          </a:xfrm>
          <a:custGeom>
            <a:avLst/>
            <a:gdLst/>
            <a:ahLst/>
            <a:cxnLst/>
            <a:rect l="l" t="t" r="r" b="b"/>
            <a:pathLst>
              <a:path w="876140" h="686575" extrusionOk="0">
                <a:moveTo>
                  <a:pt x="0" y="0"/>
                </a:moveTo>
                <a:lnTo>
                  <a:pt x="876140" y="0"/>
                </a:lnTo>
                <a:lnTo>
                  <a:pt x="876140" y="686575"/>
                </a:lnTo>
                <a:lnTo>
                  <a:pt x="0" y="686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17"/>
          <p:cNvSpPr/>
          <p:nvPr/>
        </p:nvSpPr>
        <p:spPr>
          <a:xfrm>
            <a:off x="3357852" y="4524386"/>
            <a:ext cx="769079" cy="762087"/>
          </a:xfrm>
          <a:custGeom>
            <a:avLst/>
            <a:gdLst/>
            <a:ahLst/>
            <a:cxnLst/>
            <a:rect l="l" t="t" r="r" b="b"/>
            <a:pathLst>
              <a:path w="769079" h="762087" extrusionOk="0">
                <a:moveTo>
                  <a:pt x="0" y="0"/>
                </a:moveTo>
                <a:lnTo>
                  <a:pt x="769079" y="0"/>
                </a:lnTo>
                <a:lnTo>
                  <a:pt x="769079" y="762087"/>
                </a:lnTo>
                <a:lnTo>
                  <a:pt x="0" y="762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17"/>
          <p:cNvSpPr txBox="1"/>
          <p:nvPr/>
        </p:nvSpPr>
        <p:spPr>
          <a:xfrm>
            <a:off x="1592525" y="5958550"/>
            <a:ext cx="4204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475570"/>
                </a:solidFill>
              </a:rPr>
              <a:t>Terraform을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이용한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구축</a:t>
            </a:r>
            <a:endParaRPr dirty="0"/>
          </a:p>
        </p:txBody>
      </p:sp>
      <p:sp>
        <p:nvSpPr>
          <p:cNvPr id="153" name="Google Shape;153;p17"/>
          <p:cNvSpPr txBox="1"/>
          <p:nvPr/>
        </p:nvSpPr>
        <p:spPr>
          <a:xfrm>
            <a:off x="1592495" y="6766595"/>
            <a:ext cx="420453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멀티 클라우드 기반 웹 서비스 배포를 위해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Terraform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을 도입하였으며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코드 기반 인프라 구성 방식을 통해 다양한 클라우드 환경에서도 자동화된 배포와 확장성을 확보하였습니다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또한 모듈화를 통해 인프라 구성을 표준화하고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상태 관리 기능을 이용해 변경 이력을 체계적으로 관리함으로써 안정적인 서비스 운영 기반을 마련하였습니다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54" name="Google Shape;154;p17"/>
          <p:cNvSpPr txBox="1"/>
          <p:nvPr/>
        </p:nvSpPr>
        <p:spPr>
          <a:xfrm>
            <a:off x="7039750" y="6663874"/>
            <a:ext cx="4204530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본 프로젝트는 실제 금전 거래 없이 마일리지 포인트를 통해 스포츠 경기 결과를 예측하고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이를 기반으로 포인트를 활용하는 건전한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모의배팅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플랫폼이며 도박적 요소는 배제하고 건전한 여가 활동으로 자리매김할 수 있도록 기획되었습니다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또한 서비스 전반은 확장성과 안정성을 고려하여 설계되었으며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다양한 경기 종목과 통계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연동을 통해 지속적인 콘텐츠 확장도 가능하도록 구현하였습니다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55" name="Google Shape;155;p17"/>
          <p:cNvSpPr txBox="1"/>
          <p:nvPr/>
        </p:nvSpPr>
        <p:spPr>
          <a:xfrm>
            <a:off x="12486919" y="6663874"/>
            <a:ext cx="4204530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본 서비스는 멀티 클라우드 환경에 기반한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고가용성∙확장성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중심 아키텍처로 구축되었으며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컨테이너 기반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마이크로서비스와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관리형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RDS,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오토스케일링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로드밸런싱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구조를 통해 안정적인 운영이 가능합니다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실제 운영 환경 기반 테스트 환경을 구축해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새로운 기능을 배포 전 검증과 서비스 안정성을 확보할 수 있도록 하였으며 통합 모니터링 시스템을 통해 장애 대응이 가능하고 변화하는 트래픽에도 유연하게 대응할 수 있도록 설계되었습니다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/>
          </a:p>
        </p:txBody>
      </p:sp>
      <p:cxnSp>
        <p:nvCxnSpPr>
          <p:cNvPr id="156" name="Google Shape;156;p17"/>
          <p:cNvCxnSpPr/>
          <p:nvPr/>
        </p:nvCxnSpPr>
        <p:spPr>
          <a:xfrm>
            <a:off x="866882" y="2504321"/>
            <a:ext cx="1655423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17"/>
          <p:cNvSpPr txBox="1"/>
          <p:nvPr/>
        </p:nvSpPr>
        <p:spPr>
          <a:xfrm>
            <a:off x="1191250" y="1254200"/>
            <a:ext cx="782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핵심</a:t>
            </a:r>
            <a:r>
              <a:rPr lang="en-US" sz="5000" b="1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 b="1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역량</a:t>
            </a:r>
            <a:endParaRPr dirty="0"/>
          </a:p>
        </p:txBody>
      </p:sp>
      <p:sp>
        <p:nvSpPr>
          <p:cNvPr id="158" name="Google Shape;158;p17"/>
          <p:cNvSpPr txBox="1"/>
          <p:nvPr/>
        </p:nvSpPr>
        <p:spPr>
          <a:xfrm>
            <a:off x="1267449" y="830263"/>
            <a:ext cx="51755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PERSONAL SKILLS</a:t>
            </a:r>
            <a:endParaRPr dirty="0"/>
          </a:p>
        </p:txBody>
      </p:sp>
      <p:sp>
        <p:nvSpPr>
          <p:cNvPr id="159" name="Google Shape;159;p17"/>
          <p:cNvSpPr txBox="1"/>
          <p:nvPr/>
        </p:nvSpPr>
        <p:spPr>
          <a:xfrm>
            <a:off x="7039750" y="5958538"/>
            <a:ext cx="4204500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99" b="1" dirty="0">
                <a:solidFill>
                  <a:srgbClr val="475570"/>
                </a:solidFill>
              </a:rPr>
              <a:t>스포츠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모의배팅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사이트</a:t>
            </a:r>
            <a:endParaRPr dirty="0"/>
          </a:p>
        </p:txBody>
      </p:sp>
      <p:sp>
        <p:nvSpPr>
          <p:cNvPr id="160" name="Google Shape;160;p17"/>
          <p:cNvSpPr txBox="1"/>
          <p:nvPr/>
        </p:nvSpPr>
        <p:spPr>
          <a:xfrm>
            <a:off x="12486949" y="5987929"/>
            <a:ext cx="4204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475570"/>
                </a:solidFill>
              </a:rPr>
              <a:t>Cloud Architecture</a:t>
            </a:r>
            <a:endParaRPr dirty="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1125" y="3600693"/>
            <a:ext cx="2167250" cy="216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8925" y="3861772"/>
            <a:ext cx="1906150" cy="1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80800" y="3875724"/>
            <a:ext cx="2167199" cy="216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229509-96A0-F67B-B9C7-08ABA715E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Cloud Architecture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38C9DC6-01CE-BD35-18F5-10AB67F49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838980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AWS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클라우드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Azure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클라우드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98587E-B9DD-9B19-73C6-072EF7C75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46BA1046-EC58-D20C-A7AF-E909220D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DB3B966B-B3CC-5CC2-0E7A-B85EE01C5172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8E5DE944-EA20-C35F-5B39-04298357B16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2FE10F57-8DCB-BC7C-0EED-0B00C8625B1B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4B913DA5-838E-E31A-4842-DF3667BE593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59FD0D5C-0E7C-82A5-DE2C-B558257A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75" y="183964"/>
            <a:ext cx="12582525" cy="99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ABABAE-107D-2E13-B830-C69BBEE35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7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3B22C49A-EBDB-2C1B-DA8D-ADE1644E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ED52091-8F08-497D-0922-B6B1B3518482}"/>
              </a:ext>
            </a:extLst>
          </p:cNvPr>
          <p:cNvSpPr txBox="1"/>
          <p:nvPr/>
        </p:nvSpPr>
        <p:spPr>
          <a:xfrm>
            <a:off x="1620495" y="8315563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AWS Cloud </a:t>
            </a:r>
            <a:r>
              <a:rPr lang="ko-KR" altLang="en-US" b="1" dirty="0">
                <a:solidFill>
                  <a:srgbClr val="475570"/>
                </a:solidFill>
              </a:rPr>
              <a:t>구성은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CA7EE330-4B92-1814-95F4-8DBA67F92391}"/>
              </a:ext>
            </a:extLst>
          </p:cNvPr>
          <p:cNvSpPr txBox="1"/>
          <p:nvPr/>
        </p:nvSpPr>
        <p:spPr>
          <a:xfrm>
            <a:off x="1260000" y="756000"/>
            <a:ext cx="695553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000" b="1" dirty="0">
                <a:solidFill>
                  <a:srgbClr val="475570"/>
                </a:solidFill>
              </a:rPr>
              <a:t>AWS Cloud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A4123EC7-249E-EB60-2738-934E0396C03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6CB038A9-3234-F62B-F5DA-81B652517149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770A63-108A-C59E-5AFB-A13717BB1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71B9C-6CFB-1519-28C3-E46A6AA5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9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85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6E8697C-E420-76B9-F329-E62656E29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E4659B2E-31AE-FCB6-007E-A228D4B0F50E}"/>
              </a:ext>
            </a:extLst>
          </p:cNvPr>
          <p:cNvSpPr txBox="1"/>
          <p:nvPr/>
        </p:nvSpPr>
        <p:spPr>
          <a:xfrm>
            <a:off x="1619250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Azure Cloud </a:t>
            </a:r>
            <a:r>
              <a:rPr lang="ko-KR" altLang="en-US" b="1" dirty="0">
                <a:solidFill>
                  <a:srgbClr val="475570"/>
                </a:solidFill>
              </a:rPr>
              <a:t>구성은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FFEE7F1A-66E4-4B27-2841-B52475E4A151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6A597EF5-AB1E-16AC-AAF8-E3C9A46F69F6}"/>
              </a:ext>
            </a:extLst>
          </p:cNvPr>
          <p:cNvSpPr txBox="1"/>
          <p:nvPr/>
        </p:nvSpPr>
        <p:spPr>
          <a:xfrm>
            <a:off x="1259999" y="756000"/>
            <a:ext cx="647723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75570"/>
                </a:solidFill>
              </a:rPr>
              <a:t>Azure Cloud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768C9C3B-AEFA-C5D7-3E8D-8D10B0D688B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0A3960AE-F0D0-11B3-8A0E-637136F159EC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D7D857-64D6-A2FD-88D6-F26E2ECF6F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F1CB85F-C91C-5F94-9F79-9B476C18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9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92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1C80416B-22CB-4EC6-1413-ADB11A858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337D422A-595C-0EEA-E412-6E8210309633}"/>
              </a:ext>
            </a:extLst>
          </p:cNvPr>
          <p:cNvSpPr txBox="1"/>
          <p:nvPr/>
        </p:nvSpPr>
        <p:spPr>
          <a:xfrm>
            <a:off x="1635921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멀티 </a:t>
            </a:r>
            <a:r>
              <a:rPr lang="ko-KR" altLang="en-US" b="1">
                <a:solidFill>
                  <a:srgbClr val="475570"/>
                </a:solidFill>
              </a:rPr>
              <a:t>클라우드 구성은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929411B8-460A-546E-4BAE-31B7DD3294D2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F9EF7192-F175-C488-03EA-F3470FFA52A7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4CF4A16F-BFC8-847B-BC02-B27E361DC08F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C8477D10-C9A0-0556-8E48-4A53392C3044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C9A8ED-7060-206E-5E76-BFE000D63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A92706-3DE8-4BE4-F430-D6AF767F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8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483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848</Words>
  <Application>Microsoft Office PowerPoint</Application>
  <PresentationFormat>사용자 지정</PresentationFormat>
  <Paragraphs>173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Arial</vt:lpstr>
      <vt:lpstr>Cabin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jk</cp:lastModifiedBy>
  <cp:revision>3</cp:revision>
  <dcterms:modified xsi:type="dcterms:W3CDTF">2025-05-06T16:59:43Z</dcterms:modified>
</cp:coreProperties>
</file>